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9" r:id="rId2"/>
    <p:sldId id="266" r:id="rId3"/>
    <p:sldId id="258" r:id="rId4"/>
    <p:sldId id="260" r:id="rId5"/>
    <p:sldId id="261" r:id="rId6"/>
    <p:sldId id="262" r:id="rId7"/>
    <p:sldId id="264" r:id="rId8"/>
    <p:sldId id="263" r:id="rId9"/>
    <p:sldId id="265" r:id="rId10"/>
    <p:sldId id="276" r:id="rId11"/>
    <p:sldId id="270" r:id="rId12"/>
    <p:sldId id="274" r:id="rId13"/>
    <p:sldId id="275" r:id="rId14"/>
    <p:sldId id="273" r:id="rId15"/>
    <p:sldId id="271" r:id="rId16"/>
  </p:sldIdLst>
  <p:sldSz cx="12192000" cy="6858000"/>
  <p:notesSz cx="6858000" cy="9144000"/>
  <p:defaultTextStyle>
    <a:defPPr>
      <a:defRPr lang="en-T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57"/>
    <p:restoredTop sz="88213"/>
  </p:normalViewPr>
  <p:slideViewPr>
    <p:cSldViewPr snapToGrid="0">
      <p:cViewPr varScale="1">
        <p:scale>
          <a:sx n="86" d="100"/>
          <a:sy n="86" d="100"/>
        </p:scale>
        <p:origin x="23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29T00:54:29.317"/>
    </inkml:context>
    <inkml:brush xml:id="br0">
      <inkml:brushProperty name="width" value="0.025" units="cm"/>
      <inkml:brushProperty name="height" value="0.025" units="cm"/>
      <inkml:brushProperty name="color" value="#00A0D7"/>
    </inkml:brush>
  </inkml:definitions>
  <inkml:trace contextRef="#ctx0" brushRef="#br0">0 2275 24575,'7'0'0,"13"0"0,17-5 0,16-4 0,9-7 0,-5-4 0,-4-2 0,0-4 0,3-3 0,4-5 0,8-4 0,3 1 0,0 1 0,-1 4 0,2-1 0,5-2 0,8-2 0,0 2 0,-8 5 0,-8 2 0,-5 3 0,0-2 0,4-1 0,-1-1 0,-1-3 0,-6 4 0,-8 1 0,1 1 0,-3-1 0,3 1 0,-2 1 0,3 0 0,0-2 0,-5-2 0,3 0 0,-3 0 0,5-4 0,-5 0 0,-5 1 0,-6 2 0,-4 4 0,-1 4 0,-4 0 0,0 1 0,-2-1 0,7-7 0,4-4 0,7-4 0,3-4 0,2-1 0,1 1 0,-4 3 0,-2 1 0,-1-2 0,0-2 0,2-1 0,-5 7 0,-2 5 0,-1-1 0,1 0 0,0 0 0,-2 1 0,-3 4 0,0-4 0,0-1 0,-4 3 0,3 3 0,-3 3 0,8-2 0,5 0 0,1 1 0,1-1 0,-3 0 0,-4 0 0,-5 4 0,-5 1 0,-3 6 0,3-3 0,0 1 0,6 2 0,-1 0 0,-5 4 0,4 1 0,-3 1 0,0-1 0,3 1 0,1 2 0,5-4 0,5 2 0,2 0 0,5 4 0,12 3 0,10 0 0,6 0 0,0 0 0,-8 0 0,-4 3 0,-3 8 0,0 5 0,1 4 0,-6 1 0,-4-2 0,-6 0 0,1 3 0,0 1 0,5 4 0,6 4 0,5 1 0,7 1 0,-2 3 0,1 3 0,-1 5 0,1 1 0,-4 0 0,-9-3 0,-12-7 0,-10-5 0,1-4 0,2 3 0,8 7 0,7 9 0,1 9 0,4 6 0,-1 10 0,0 1 0,-11-9 0,-10-14 0,-12-17 0,-5-11 0,0 1 0,3-1 0,7 3 0,4 3 0,-1-1 0,-2-3 0,-10-4 0,-8-6 0,-6-6 0,-2-1 0,5 4 0,15 6 0,21 19 0,22 15 0,-26-20 0,1 0 0,0 2 0,0-1 0,34 24 0,-8-6 0,-12-6 0,-9-6 0,-11-8 0,-13-9 0,-11-7 0,-5-4 0,-3-4 0,5 4 0,5 4 0,13 7 0,14 7 0,7 3 0,-1-3 0,-9-5 0,-10-8 0,-16-5 0,-1-3 0,-6 0 0,22 9 0,19 7 0,9 7 0,-3 0 0,-17-7 0,-14-7 0,-7-7 0,-2-3 0,-1 0 0,0-1 0,0 1 0,-2-1 0,3 2 0,3 3 0,2 1 0,2 2 0,4 1 0,1 0 0,4-2 0,-3-1 0,-9-3 0,-4-2 0,0 2 0,3 4 0,7 4 0,6 2 0,1 2 0,-10-9 0,-3-2 0,-11-7 0,3 3 0,-1 0 0,0 0 0,0 2 0,4 1 0,5 3 0,4 3 0,2 0 0,-2-3 0,-5-2 0,-7-4 0,-5-1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29T00:54:44.208"/>
    </inkml:context>
    <inkml:brush xml:id="br0">
      <inkml:brushProperty name="width" value="0.025" units="cm"/>
      <inkml:brushProperty name="height" value="0.025" units="cm"/>
      <inkml:brushProperty name="color" value="#00A0D7"/>
    </inkml:brush>
  </inkml:definitions>
  <inkml:trace contextRef="#ctx0" brushRef="#br0">0 3904 24575,'7'0'0,"13"0"0,17-7 0,16-9 0,9-11 0,-5-9 0,-4 0 0,0-9 0,3-5 0,4-8 0,8-7 0,3 1 0,0 1 0,-1 9 0,2-3 0,5-3 0,8-3 0,0 3 0,-8 9 0,-8 3 0,-5 5 0,0-4 0,4-2 0,-1 0 0,-1-6 0,-6 7 0,-8 2 0,1 1 0,-3 0 0,3 0 0,-2 2 0,3-1 0,0-1 0,-5-5 0,3-1 0,-3 2 0,5-8 0,-5 0 0,-5 2 0,-6 4 0,-4 7 0,-1 5 0,-4 2 0,0 0 0,-2-1 0,7-11 0,4-7 0,7-7 0,3-9 0,2 1 0,1 0 0,-4 6 0,-2 2 0,-1-4 0,0-4 0,2 0 0,-5 10 0,-2 9 0,-1-1 0,1 0 0,0 0 0,-2 2 0,-3 6 0,0-7 0,0-1 0,-4 6 0,3 3 0,-3 6 0,8-3 0,5 0 0,1 1 0,1-1 0,-3 0 0,-4 0 0,-5 6 0,-5 4 0,-3 8 0,3-4 0,0 1 0,6 3 0,-1 1 0,-5 7 0,4 1 0,-3 2 0,0-3 0,3 5 0,1 0 0,5-5 0,5 2 0,2 2 0,5 5 0,12 6 0,10 0 0,6 0 0,0 0 0,-8 0 0,-4 6 0,-3 13 0,0 8 0,1 7 0,-6 3 0,-4-4 0,-6-1 0,1 6 0,0 1 0,5 8 0,6 6 0,5 1 0,7 3 0,-2 5 0,1 5 0,-1 8 0,1 3 0,-4-1 0,-9-5 0,-12-13 0,-10-7 0,1-7 0,2 6 0,8 10 0,7 16 0,1 16 0,4 10 0,-1 17 0,0 2 0,-11-17 0,-10-21 0,-12-31 0,-5-18 0,0-1 0,3 2 0,7 4 0,4 3 0,-1 1 0,-2-6 0,-10-8 0,-8-10 0,-6-9 0,-2-2 0,5 6 0,15 12 0,21 29 0,22 29 0,-26-36 0,1 2 0,0 2 0,0-1 0,34 40 0,-8-10 0,-12-10 0,-9-10 0,-11-13 0,-13-17 0,-11-11 0,-5-7 0,-3-7 0,5 6 0,5 8 0,13 12 0,14 11 0,7 6 0,-1-6 0,-9-8 0,-10-13 0,-16-10 0,-1-4 0,-6 0 0,22 15 0,19 12 0,9 12 0,-3 0 0,-17-12 0,-14-13 0,-7-10 0,-2-6 0,-1 0 0,0-1 0,0 0 0,-2-1 0,3 3 0,3 5 0,2 3 0,2 3 0,4 2 0,1-1 0,4-2 0,-3-2 0,-9-6 0,-4-3 0,0 3 0,3 6 0,7 9 0,6 3 0,1 3 0,-10-17 0,-3-1 0,-11-13 0,3 5 0,-1 0 0,0 0 0,0 4 0,4 1 0,5 6 0,4 5 0,2-2 0,-2-3 0,-5-3 0,-7-8 0,-5-2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8B1D5-658E-194D-AC99-36C146EC0412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CBDF2-C429-CC49-B99B-165B5BD67A4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205372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FCBDF2-C429-CC49-B99B-165B5BD67A4A}" type="slidenum">
              <a:rPr lang="en-TH" smtClean="0"/>
              <a:t>2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960579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H" dirty="0"/>
              <a:t>FASTQ file --&gt; วิเคราะห์ข้อมูล </a:t>
            </a:r>
          </a:p>
          <a:p>
            <a:r>
              <a:rPr lang="en-TH" dirty="0"/>
              <a:t>1. บอกความยาวแต่ละ sequence read </a:t>
            </a:r>
          </a:p>
          <a:p>
            <a:r>
              <a:rPr lang="en-TH" dirty="0"/>
              <a:t>2. บอกคุณภาพเฉลี่ยของแต่</a:t>
            </a:r>
            <a:r>
              <a:rPr lang="th-TH" dirty="0" err="1"/>
              <a:t>ล</a:t>
            </a:r>
            <a:r>
              <a:rPr lang="en-TH" dirty="0"/>
              <a:t>ะ sequence read --&gt; visualize ข้อมูลทั้งสอง เป็นรูปของกราฟ --&gt; นำ FASTQ file เดิมจากข้อแรกสุด เข้าโปรแกรม filter --&gt; output เป็น FASTQ file ที่ตัด sequence read ที่คะแนนต่ำกว่าต้องการออก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https://github.com/wdecoster/nanofilt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H" dirty="0"/>
              <a:t>https://biopython.org/docs/1.75/api/Bio.SeqIO.QualityIO.html</a:t>
            </a:r>
          </a:p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FCBDF2-C429-CC49-B99B-165B5BD67A4A}" type="slidenum">
              <a:rPr lang="en-TH" smtClean="0"/>
              <a:t>3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46389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FCBDF2-C429-CC49-B99B-165B5BD67A4A}" type="slidenum">
              <a:rPr lang="en-TH" smtClean="0"/>
              <a:t>9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4118385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2781B-0C31-591F-CFFD-45E334340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D109D-18A5-31BE-35D7-301058C794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C31FD-250E-220A-6559-1F7E0C461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D4C99-ADC1-EAC9-89B6-15D325520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DEE81-E587-4582-4703-BF1A44A73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655318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C679C-8963-2C01-789B-2906401D3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D5952C-8730-3178-D399-3D8E813D4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1B13B-5511-FB11-0861-82CD8B6C0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B86DE-6A79-0AF3-D122-42303DC94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B611E-6F2F-E272-0F15-D4B150DC1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019652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12D288-ADA0-DC57-A733-42899E54C4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EF03CB-70D4-DAE1-7BDD-4C6D9C07F4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D7AED-E36E-E31C-0273-02606E8DD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AC4E8-A7B4-9E5A-BA57-8F22840D6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1ED39-5DA8-468D-3D18-66A056F36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838287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13482-4DAD-36C8-10F0-9E6C85661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629D0-DCB8-DF90-4A4C-0F6E11A03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031E7-4894-4D71-40CC-BEAC403E4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B06CD-64D1-24C6-CBA7-EC9A70236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8BDEA-5267-5FA6-2FD3-DFD0F9060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441430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F3250-F4D5-404C-7824-E6FDA87E8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0F90B6-DC14-7EE0-440A-7BAF522421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4BA35-BAD1-FBDA-D1B8-E6E08D135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7D7DA-E754-2B82-6263-878221FD7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070C8-9A1F-969E-376E-63FD1F092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48161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C1641-9CB2-A771-E004-67900B343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54F9F-2B7C-135F-2EFE-48D5366CE1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34FB02-34C1-24DF-94BD-4DFFAA16F4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5C6B9-7D6F-C269-4D9A-2D9588B92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CA3EF-B335-1BF9-A2E7-3065643C3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54663E-A400-F425-C1DC-EA10A351F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921886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BA477-EA58-254E-8265-55612E0F7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6BA99A-0DCE-760A-D371-F36698E6B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68A5DD-46FC-316A-E056-EC570396E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B8C9D1-E833-838E-264E-A3889B107A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C55DCF-791D-61F6-21EC-21E14CAD9A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F1A93D-3D1F-6086-529B-E86CDAC90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9D6692-B011-3451-E376-2FEC66624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BD2174-219C-B337-A64C-8AFBDB63B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519218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74534-EA68-3E85-1E80-F72C798A6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2EB3E3-FEFD-989F-E067-A9A620D12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12A553-BABA-BEE0-D7F7-583F4485D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4C0D62-2C3C-538B-5ABD-86290CB0C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418896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9D6815-7217-D0C4-28D8-924B3210F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10A0E0-2880-3EF4-9F56-9CF62ED9F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684FF-9677-55BF-411E-3F2828E3E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517257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5EF78-4B01-6458-9A0D-2885E7A7F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B1DD8-A214-2B39-16AC-550328136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BD5681-C463-8815-4094-EBBE3560C6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B1232B-B248-4B00-7B28-7B3087B4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420E4-85D9-8AD8-0EFB-F1BE7FBF6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CD6E6-6766-E61D-06E0-E77B84B10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758942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382C9-26B4-F7F9-664E-BBD7BC096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017737-AF38-7DCA-E716-0AB1EF0EF5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13BAF3-2297-E3B2-0E56-6E5BD7D1F4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E2ECD-A9B4-4F28-12E2-BBD9FBAFF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4D9C3F-F64D-5A59-FD80-ED7F4A617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DDD485-CB66-FF1D-0363-0459D44F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701974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D0D8C8-AB87-F996-50EC-37707EEC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5B352F-32D6-7231-1123-F87833377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2213B-871D-B7BC-7CE6-E2038B0F86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B2AD8-711A-784A-BEB5-41D31ED431DD}" type="datetimeFigureOut">
              <a:rPr lang="en-TH" smtClean="0"/>
              <a:t>11/1/2023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C4C73-1EEF-3AD3-A7A2-6EF309FAF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7385B-C689-8059-93EF-33DF232E1B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4BC55-552F-6841-8BFD-17289A85B3D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4158993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DanudejC/SIRE504_Projec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80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2E29A-E19D-C7B0-E021-14A6994C56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TH" sz="5400" dirty="0"/>
              <a:t>Python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B69E52-DBE2-D6A8-6F33-B49357B60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TH" sz="2000" dirty="0"/>
              <a:t>Group: Mission to the Moon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6C332E1-001F-27EF-6768-BA1464B6A1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75" b="-2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736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47D97-4D8A-55AE-8970-62584A563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474" y="353093"/>
            <a:ext cx="10515600" cy="1325563"/>
          </a:xfrm>
        </p:spPr>
        <p:txBody>
          <a:bodyPr/>
          <a:lstStyle/>
          <a:p>
            <a:r>
              <a:rPr lang="en-TH" dirty="0"/>
              <a:t>What our program (myseq) does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8576D-47DD-AD81-4D8F-0C6CF388C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474" y="1784061"/>
            <a:ext cx="9197232" cy="2330740"/>
          </a:xfrm>
        </p:spPr>
        <p:txBody>
          <a:bodyPr/>
          <a:lstStyle/>
          <a:p>
            <a:r>
              <a:rPr lang="en-TH" dirty="0"/>
              <a:t>Analyze read length and Qscore</a:t>
            </a:r>
          </a:p>
          <a:p>
            <a:r>
              <a:rPr lang="en-TH" dirty="0"/>
              <a:t>Filter reads based on read length and Q-score</a:t>
            </a:r>
          </a:p>
          <a:p>
            <a:r>
              <a:rPr lang="en-TH" dirty="0"/>
              <a:t>Plot graphs among read density, read length and Q-score</a:t>
            </a:r>
          </a:p>
          <a:p>
            <a:r>
              <a:rPr lang="en-TH" dirty="0"/>
              <a:t>Generate summary report in HTML format</a:t>
            </a:r>
          </a:p>
        </p:txBody>
      </p:sp>
    </p:spTree>
    <p:extLst>
      <p:ext uri="{BB962C8B-B14F-4D97-AF65-F5344CB8AC3E}">
        <p14:creationId xmlns:p14="http://schemas.microsoft.com/office/powerpoint/2010/main" val="1069003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, table&#10;&#10;Description automatically generated with medium confidence">
            <a:extLst>
              <a:ext uri="{FF2B5EF4-FFF2-40B4-BE49-F238E27FC236}">
                <a16:creationId xmlns:a16="http://schemas.microsoft.com/office/drawing/2014/main" id="{13AEEBE4-EFF3-31B6-3208-096D6A900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329" y="2184400"/>
            <a:ext cx="2628222" cy="2842771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469721A-2011-D6D8-2A0F-52BB6204A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366" y="2500118"/>
            <a:ext cx="2880576" cy="2773092"/>
          </a:xfrm>
          <a:prstGeom prst="rect">
            <a:avLst/>
          </a:prstGeom>
        </p:spPr>
      </p:pic>
      <p:pic>
        <p:nvPicPr>
          <p:cNvPr id="9" name="Picture 8" descr="Table&#10;&#10;Description automatically generated with medium confidence">
            <a:extLst>
              <a:ext uri="{FF2B5EF4-FFF2-40B4-BE49-F238E27FC236}">
                <a16:creationId xmlns:a16="http://schemas.microsoft.com/office/drawing/2014/main" id="{98E6DFB2-D2E7-E765-679A-0FC4974FE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9758" y="1875934"/>
            <a:ext cx="2565290" cy="3397276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7632348B-D1C9-964A-3103-B69414E42B5A}"/>
              </a:ext>
            </a:extLst>
          </p:cNvPr>
          <p:cNvSpPr/>
          <p:nvPr/>
        </p:nvSpPr>
        <p:spPr>
          <a:xfrm>
            <a:off x="1136825" y="2036497"/>
            <a:ext cx="1397276" cy="8613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1798567-9B88-37E2-DCC8-6779F28E65B1}"/>
              </a:ext>
            </a:extLst>
          </p:cNvPr>
          <p:cNvSpPr/>
          <p:nvPr/>
        </p:nvSpPr>
        <p:spPr>
          <a:xfrm>
            <a:off x="4771366" y="3672174"/>
            <a:ext cx="2300240" cy="92810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04D15EE-CAA7-7816-A209-3CE1A66911EF}"/>
              </a:ext>
            </a:extLst>
          </p:cNvPr>
          <p:cNvSpPr/>
          <p:nvPr/>
        </p:nvSpPr>
        <p:spPr>
          <a:xfrm>
            <a:off x="8789757" y="3417897"/>
            <a:ext cx="2267884" cy="20025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D6952B1-CD4F-E3E7-FFFC-6D3222EFD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329" y="298630"/>
            <a:ext cx="6586491" cy="785452"/>
          </a:xfrm>
        </p:spPr>
        <p:txBody>
          <a:bodyPr anchor="b">
            <a:normAutofit/>
          </a:bodyPr>
          <a:lstStyle/>
          <a:p>
            <a:r>
              <a:rPr lang="en-US" dirty="0"/>
              <a:t>Program package </a:t>
            </a:r>
            <a:endParaRPr lang="en-TH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9A9DF2-B5B4-4BE8-B32A-CEB9B1F928D3}"/>
              </a:ext>
            </a:extLst>
          </p:cNvPr>
          <p:cNvSpPr txBox="1"/>
          <p:nvPr/>
        </p:nvSpPr>
        <p:spPr>
          <a:xfrm>
            <a:off x="3491776" y="1489006"/>
            <a:ext cx="609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H" dirty="0"/>
              <a:t>https://github.com/DanudejC/SIRE504_Project.git</a:t>
            </a: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D7B13D06-9B58-78B8-349B-832F15D228E7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2534101" y="2467193"/>
            <a:ext cx="1915351" cy="1669034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7DD904B3-7214-D892-8DD4-DD26A1A610F9}"/>
              </a:ext>
            </a:extLst>
          </p:cNvPr>
          <p:cNvCxnSpPr>
            <a:cxnSpLocks/>
            <a:stCxn id="28" idx="6"/>
          </p:cNvCxnSpPr>
          <p:nvPr/>
        </p:nvCxnSpPr>
        <p:spPr>
          <a:xfrm>
            <a:off x="7071606" y="4136227"/>
            <a:ext cx="1535066" cy="282927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1794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A9F4EC65-78CF-4889-074F-3AC7271CB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079" y="204135"/>
            <a:ext cx="4625467" cy="933588"/>
          </a:xfrm>
        </p:spPr>
        <p:txBody>
          <a:bodyPr>
            <a:normAutofit/>
          </a:bodyPr>
          <a:lstStyle/>
          <a:p>
            <a:r>
              <a:rPr lang="en-US" dirty="0"/>
              <a:t>Program Workflow</a:t>
            </a:r>
            <a:endParaRPr lang="en-TH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BF31737-2C51-2A5C-62CC-446715E9B534}"/>
              </a:ext>
            </a:extLst>
          </p:cNvPr>
          <p:cNvSpPr/>
          <p:nvPr/>
        </p:nvSpPr>
        <p:spPr>
          <a:xfrm>
            <a:off x="391741" y="1368210"/>
            <a:ext cx="2692807" cy="640827"/>
          </a:xfrm>
          <a:prstGeom prst="round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TH" dirty="0">
              <a:ln w="57150">
                <a:solidFill>
                  <a:schemeClr val="tx1"/>
                </a:solidFill>
              </a:ln>
              <a:solidFill>
                <a:srgbClr val="A4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41D758-CBD3-0F75-E8F9-3768437CE300}"/>
              </a:ext>
            </a:extLst>
          </p:cNvPr>
          <p:cNvSpPr txBox="1"/>
          <p:nvPr/>
        </p:nvSpPr>
        <p:spPr>
          <a:xfrm>
            <a:off x="546797" y="1457790"/>
            <a:ext cx="2692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</a:t>
            </a:r>
            <a:r>
              <a:rPr lang="en-TH" sz="2400" dirty="0"/>
              <a:t>nput fastq.gz file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B44282BB-3C63-370C-C4CF-3DDD35428A10}"/>
              </a:ext>
            </a:extLst>
          </p:cNvPr>
          <p:cNvSpPr/>
          <p:nvPr/>
        </p:nvSpPr>
        <p:spPr>
          <a:xfrm>
            <a:off x="3196173" y="1421972"/>
            <a:ext cx="724671" cy="484632"/>
          </a:xfrm>
          <a:prstGeom prst="rightArrow">
            <a:avLst/>
          </a:prstGeom>
          <a:solidFill>
            <a:srgbClr val="A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8B7C67-3202-7F87-1E02-1255E96791F9}"/>
              </a:ext>
            </a:extLst>
          </p:cNvPr>
          <p:cNvSpPr txBox="1"/>
          <p:nvPr/>
        </p:nvSpPr>
        <p:spPr>
          <a:xfrm>
            <a:off x="4060609" y="1284607"/>
            <a:ext cx="18521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Run program (</a:t>
            </a:r>
            <a:r>
              <a:rPr lang="en-US" sz="2400" dirty="0" err="1"/>
              <a:t>myseq</a:t>
            </a:r>
            <a:r>
              <a:rPr lang="en-US" sz="2400" dirty="0"/>
              <a:t>)</a:t>
            </a:r>
            <a:endParaRPr lang="en-TH" sz="24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613A339-3089-17F3-D548-ABC6B27BFA3D}"/>
              </a:ext>
            </a:extLst>
          </p:cNvPr>
          <p:cNvSpPr/>
          <p:nvPr/>
        </p:nvSpPr>
        <p:spPr>
          <a:xfrm>
            <a:off x="3984049" y="1301595"/>
            <a:ext cx="1998014" cy="830997"/>
          </a:xfrm>
          <a:prstGeom prst="round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TH" dirty="0">
              <a:ln w="57150">
                <a:solidFill>
                  <a:schemeClr val="tx1"/>
                </a:solidFill>
              </a:ln>
              <a:solidFill>
                <a:srgbClr val="A4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9E53BC-425F-A55B-B75A-19B782AB3339}"/>
              </a:ext>
            </a:extLst>
          </p:cNvPr>
          <p:cNvSpPr txBox="1"/>
          <p:nvPr/>
        </p:nvSpPr>
        <p:spPr>
          <a:xfrm>
            <a:off x="7004560" y="1278511"/>
            <a:ext cx="47791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400" dirty="0"/>
              <a:t>Calculate read length and Q-score of each read separated by barcode 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FD60B18-3673-3CD0-D357-3490E63354B5}"/>
              </a:ext>
            </a:extLst>
          </p:cNvPr>
          <p:cNvSpPr/>
          <p:nvPr/>
        </p:nvSpPr>
        <p:spPr>
          <a:xfrm>
            <a:off x="6892773" y="1286815"/>
            <a:ext cx="4918694" cy="830997"/>
          </a:xfrm>
          <a:prstGeom prst="round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TH" dirty="0">
              <a:ln w="57150">
                <a:solidFill>
                  <a:schemeClr val="tx1"/>
                </a:solidFill>
              </a:ln>
              <a:solidFill>
                <a:srgbClr val="A40000"/>
              </a:solidFill>
            </a:endParaRP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B95C9C72-423B-84F2-9CBC-55776AA04EE1}"/>
              </a:ext>
            </a:extLst>
          </p:cNvPr>
          <p:cNvSpPr/>
          <p:nvPr/>
        </p:nvSpPr>
        <p:spPr>
          <a:xfrm>
            <a:off x="6093850" y="1421972"/>
            <a:ext cx="724671" cy="484632"/>
          </a:xfrm>
          <a:prstGeom prst="rightArrow">
            <a:avLst/>
          </a:prstGeom>
          <a:solidFill>
            <a:srgbClr val="A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B34FCD13-8861-3743-E80A-38A43CF113CE}"/>
              </a:ext>
            </a:extLst>
          </p:cNvPr>
          <p:cNvSpPr/>
          <p:nvPr/>
        </p:nvSpPr>
        <p:spPr>
          <a:xfrm rot="5400000">
            <a:off x="9082677" y="2419894"/>
            <a:ext cx="724671" cy="484632"/>
          </a:xfrm>
          <a:prstGeom prst="rightArrow">
            <a:avLst/>
          </a:prstGeom>
          <a:solidFill>
            <a:srgbClr val="A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5E0F76-2790-585D-E8B5-2CA51916DE1A}"/>
              </a:ext>
            </a:extLst>
          </p:cNvPr>
          <p:cNvSpPr txBox="1"/>
          <p:nvPr/>
        </p:nvSpPr>
        <p:spPr>
          <a:xfrm>
            <a:off x="7572600" y="3161094"/>
            <a:ext cx="3659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2400" dirty="0"/>
              <a:t>Filter reads based on </a:t>
            </a:r>
          </a:p>
          <a:p>
            <a:pPr algn="ctr"/>
            <a:r>
              <a:rPr lang="en-TH" sz="2400" dirty="0"/>
              <a:t>desired length and Q-score 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D3DFDA12-0658-439B-A758-6AF0CFD97D78}"/>
              </a:ext>
            </a:extLst>
          </p:cNvPr>
          <p:cNvSpPr/>
          <p:nvPr/>
        </p:nvSpPr>
        <p:spPr>
          <a:xfrm>
            <a:off x="7543943" y="3157190"/>
            <a:ext cx="3771433" cy="830997"/>
          </a:xfrm>
          <a:prstGeom prst="round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TH" dirty="0">
              <a:ln w="57150">
                <a:solidFill>
                  <a:schemeClr val="tx1"/>
                </a:solidFill>
              </a:ln>
              <a:solidFill>
                <a:srgbClr val="A40000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F9871700-3F48-ABDA-E9A4-1D3743BDA74F}"/>
              </a:ext>
            </a:extLst>
          </p:cNvPr>
          <p:cNvSpPr/>
          <p:nvPr/>
        </p:nvSpPr>
        <p:spPr>
          <a:xfrm rot="10800000">
            <a:off x="6642224" y="3330372"/>
            <a:ext cx="724671" cy="484632"/>
          </a:xfrm>
          <a:prstGeom prst="rightArrow">
            <a:avLst/>
          </a:prstGeom>
          <a:solidFill>
            <a:srgbClr val="A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971693-20E3-C915-1F30-FC30A36D8516}"/>
              </a:ext>
            </a:extLst>
          </p:cNvPr>
          <p:cNvSpPr txBox="1"/>
          <p:nvPr/>
        </p:nvSpPr>
        <p:spPr>
          <a:xfrm>
            <a:off x="2306785" y="3152410"/>
            <a:ext cx="41237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2400" dirty="0"/>
              <a:t>Plot graghs among read length, Q-score, and read density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BDC3D84-5443-ED9E-E34D-B9DB0EF4B5F3}"/>
              </a:ext>
            </a:extLst>
          </p:cNvPr>
          <p:cNvSpPr/>
          <p:nvPr/>
        </p:nvSpPr>
        <p:spPr>
          <a:xfrm>
            <a:off x="2202875" y="3157190"/>
            <a:ext cx="4331575" cy="830997"/>
          </a:xfrm>
          <a:prstGeom prst="round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TH" dirty="0">
              <a:ln w="57150">
                <a:solidFill>
                  <a:schemeClr val="tx1"/>
                </a:solidFill>
              </a:ln>
              <a:solidFill>
                <a:srgbClr val="A40000"/>
              </a:solidFill>
            </a:endParaRP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3A329EE7-0581-7EA0-E225-59E9A79A8577}"/>
              </a:ext>
            </a:extLst>
          </p:cNvPr>
          <p:cNvSpPr/>
          <p:nvPr/>
        </p:nvSpPr>
        <p:spPr>
          <a:xfrm rot="5400000">
            <a:off x="4006326" y="4267299"/>
            <a:ext cx="724671" cy="484632"/>
          </a:xfrm>
          <a:prstGeom prst="rightArrow">
            <a:avLst/>
          </a:prstGeom>
          <a:solidFill>
            <a:srgbClr val="A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676F42-AC2F-F2A4-8C97-031C800085F8}"/>
              </a:ext>
            </a:extLst>
          </p:cNvPr>
          <p:cNvSpPr txBox="1"/>
          <p:nvPr/>
        </p:nvSpPr>
        <p:spPr>
          <a:xfrm>
            <a:off x="2306780" y="4911948"/>
            <a:ext cx="41237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2400" dirty="0"/>
              <a:t>Generate summary report in HTML format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125BAAEA-0830-4BF3-20A4-23B5406D838E}"/>
              </a:ext>
            </a:extLst>
          </p:cNvPr>
          <p:cNvSpPr/>
          <p:nvPr/>
        </p:nvSpPr>
        <p:spPr>
          <a:xfrm>
            <a:off x="2202870" y="4916728"/>
            <a:ext cx="4331575" cy="830997"/>
          </a:xfrm>
          <a:prstGeom prst="round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TH" dirty="0">
              <a:ln w="57150">
                <a:solidFill>
                  <a:schemeClr val="tx1"/>
                </a:solidFill>
              </a:ln>
              <a:solidFill>
                <a:srgbClr val="A4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187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A9F4EC65-78CF-4889-074F-3AC7271CB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75" y="0"/>
            <a:ext cx="4625467" cy="933588"/>
          </a:xfrm>
        </p:spPr>
        <p:txBody>
          <a:bodyPr>
            <a:normAutofit/>
          </a:bodyPr>
          <a:lstStyle/>
          <a:p>
            <a:r>
              <a:rPr lang="en-US" dirty="0"/>
              <a:t>Program Outputs</a:t>
            </a:r>
            <a:endParaRPr lang="en-TH" dirty="0"/>
          </a:p>
        </p:txBody>
      </p:sp>
      <p:pic>
        <p:nvPicPr>
          <p:cNvPr id="84" name="Picture 83" descr="Graphical user interface&#10;&#10;Description automatically generated">
            <a:extLst>
              <a:ext uri="{FF2B5EF4-FFF2-40B4-BE49-F238E27FC236}">
                <a16:creationId xmlns:a16="http://schemas.microsoft.com/office/drawing/2014/main" id="{E735562D-1342-87D9-E49F-F4AAA2605C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15" t="6340" r="16702" b="5765"/>
          <a:stretch/>
        </p:blipFill>
        <p:spPr>
          <a:xfrm>
            <a:off x="213543" y="3049985"/>
            <a:ext cx="5258381" cy="3683323"/>
          </a:xfrm>
          <a:prstGeom prst="rect">
            <a:avLst/>
          </a:prstGeom>
        </p:spPr>
      </p:pic>
      <p:pic>
        <p:nvPicPr>
          <p:cNvPr id="86" name="Picture 85" descr="Graphical user interface&#10;&#10;Description automatically generated">
            <a:extLst>
              <a:ext uri="{FF2B5EF4-FFF2-40B4-BE49-F238E27FC236}">
                <a16:creationId xmlns:a16="http://schemas.microsoft.com/office/drawing/2014/main" id="{80C0A72E-3E1D-A6AE-8601-1ACEF76825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33" b="58157"/>
          <a:stretch/>
        </p:blipFill>
        <p:spPr>
          <a:xfrm>
            <a:off x="150675" y="933588"/>
            <a:ext cx="11827782" cy="2116398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4125D6E-4AD8-D242-91BF-61316E997195}"/>
              </a:ext>
            </a:extLst>
          </p:cNvPr>
          <p:cNvSpPr/>
          <p:nvPr/>
        </p:nvSpPr>
        <p:spPr>
          <a:xfrm>
            <a:off x="1295400" y="2146300"/>
            <a:ext cx="901700" cy="9036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167811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A77FE-0009-42D4-699C-1BC8ABEC3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dirty="0"/>
              <a:t>Program Workflow (in details)</a:t>
            </a:r>
          </a:p>
        </p:txBody>
      </p:sp>
      <p:pic>
        <p:nvPicPr>
          <p:cNvPr id="1029" name="Picture 2" descr="Diagram&#10;&#10;Description automatically generated">
            <a:extLst>
              <a:ext uri="{FF2B5EF4-FFF2-40B4-BE49-F238E27FC236}">
                <a16:creationId xmlns:a16="http://schemas.microsoft.com/office/drawing/2014/main" id="{CDB64F38-BB6D-DD0E-2D03-C1E018A743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33" y="1839688"/>
            <a:ext cx="2093276" cy="3014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1">
            <a:extLst>
              <a:ext uri="{FF2B5EF4-FFF2-40B4-BE49-F238E27FC236}">
                <a16:creationId xmlns:a16="http://schemas.microsoft.com/office/drawing/2014/main" id="{B13051E0-9C2D-E50F-F71A-6F71BE820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209" y="1773188"/>
            <a:ext cx="1588208" cy="4215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C08B9318-2380-92FC-F15F-5D7F40951E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TH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976255A-BE90-0969-3E3D-F0B3F8F20A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603" y="1862548"/>
            <a:ext cx="3471127" cy="4093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B87D680-828A-F415-EFE5-C6065F1AC90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105" y="1845923"/>
            <a:ext cx="3092334" cy="4112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3954C3-00EC-A369-9E1C-E74B79C4F1B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3439" y="1879173"/>
            <a:ext cx="1713263" cy="40724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1060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BB92-6D04-3F1F-4DB6-85A97A25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dirty="0"/>
              <a:t>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E46E5-8F1A-C8CD-8EE0-513001278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H" dirty="0"/>
              <a:t>Tone – read file and find Read Length</a:t>
            </a:r>
          </a:p>
          <a:p>
            <a:r>
              <a:rPr lang="en-TH" dirty="0"/>
              <a:t>Kim – Average Q-Score of each read</a:t>
            </a:r>
          </a:p>
          <a:p>
            <a:r>
              <a:rPr lang="en-TH" dirty="0"/>
              <a:t>Champ – Filtering of Q-score and read length</a:t>
            </a:r>
          </a:p>
          <a:p>
            <a:r>
              <a:rPr lang="en-TH" dirty="0"/>
              <a:t>Trey – Visualisation and report</a:t>
            </a:r>
          </a:p>
        </p:txBody>
      </p:sp>
    </p:spTree>
    <p:extLst>
      <p:ext uri="{BB962C8B-B14F-4D97-AF65-F5344CB8AC3E}">
        <p14:creationId xmlns:p14="http://schemas.microsoft.com/office/powerpoint/2010/main" val="606273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67A26-0211-0B12-B421-BC881E8F3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Overview</a:t>
            </a:r>
            <a:endParaRPr lang="en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67AB4-E2F9-B3CC-E17B-FF0A0F0AD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TH" sz="1900" dirty="0"/>
              <a:t>Introduction to Program</a:t>
            </a:r>
          </a:p>
          <a:p>
            <a:r>
              <a:rPr lang="en-TH" sz="1900" dirty="0"/>
              <a:t>Function and code</a:t>
            </a:r>
          </a:p>
          <a:p>
            <a:pPr lvl="1"/>
            <a:r>
              <a:rPr lang="en-TH" sz="1900" dirty="0"/>
              <a:t>Import .gz file and generate .json </a:t>
            </a:r>
          </a:p>
          <a:p>
            <a:pPr lvl="1"/>
            <a:r>
              <a:rPr lang="en-TH" sz="1900" dirty="0"/>
              <a:t>Read length</a:t>
            </a:r>
          </a:p>
          <a:p>
            <a:pPr lvl="1"/>
            <a:r>
              <a:rPr lang="en-TH" sz="1900" dirty="0"/>
              <a:t>Q-Score</a:t>
            </a:r>
          </a:p>
          <a:p>
            <a:pPr lvl="1"/>
            <a:r>
              <a:rPr lang="en-TH" sz="1900" dirty="0"/>
              <a:t>Min, max, mean</a:t>
            </a:r>
          </a:p>
          <a:p>
            <a:pPr lvl="1"/>
            <a:r>
              <a:rPr lang="en-TH" sz="1900" dirty="0"/>
              <a:t>Visualization to HTML</a:t>
            </a:r>
          </a:p>
          <a:p>
            <a:r>
              <a:rPr lang="en-TH" sz="1900" dirty="0"/>
              <a:t>Demonstration</a:t>
            </a:r>
          </a:p>
          <a:p>
            <a:pPr lvl="1"/>
            <a:r>
              <a:rPr lang="en-US" sz="1900" dirty="0"/>
              <a:t>H</a:t>
            </a:r>
            <a:r>
              <a:rPr lang="en-TH" sz="1900" dirty="0"/>
              <a:t>elp</a:t>
            </a:r>
          </a:p>
          <a:p>
            <a:pPr lvl="1"/>
            <a:r>
              <a:rPr lang="en-US" sz="1900" dirty="0"/>
              <a:t>A</a:t>
            </a:r>
            <a:r>
              <a:rPr lang="en-TH" sz="1900" dirty="0"/>
              <a:t>nalysis</a:t>
            </a:r>
          </a:p>
          <a:p>
            <a:pPr lvl="1"/>
            <a:r>
              <a:rPr lang="en-US" sz="1900" dirty="0"/>
              <a:t>R</a:t>
            </a:r>
            <a:r>
              <a:rPr lang="en-TH" sz="1900" dirty="0"/>
              <a:t>esults</a:t>
            </a:r>
          </a:p>
          <a:p>
            <a:endParaRPr lang="en-TH" sz="1900" dirty="0"/>
          </a:p>
        </p:txBody>
      </p:sp>
      <p:pic>
        <p:nvPicPr>
          <p:cNvPr id="6" name="Picture 4" descr="Computer script on a screen">
            <a:extLst>
              <a:ext uri="{FF2B5EF4-FFF2-40B4-BE49-F238E27FC236}">
                <a16:creationId xmlns:a16="http://schemas.microsoft.com/office/drawing/2014/main" id="{85E6714A-34CD-F4A0-5D86-6B69516030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54" r="47326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65331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9E1AC9-3497-4F31-623E-40E11C5C75C1}"/>
              </a:ext>
            </a:extLst>
          </p:cNvPr>
          <p:cNvSpPr txBox="1"/>
          <p:nvPr/>
        </p:nvSpPr>
        <p:spPr>
          <a:xfrm>
            <a:off x="336704" y="282846"/>
            <a:ext cx="2827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2400" b="1" dirty="0"/>
              <a:t>Workflow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6D939E-470C-E18B-0767-09932A5A675B}"/>
              </a:ext>
            </a:extLst>
          </p:cNvPr>
          <p:cNvSpPr/>
          <p:nvPr/>
        </p:nvSpPr>
        <p:spPr>
          <a:xfrm>
            <a:off x="1114812" y="963135"/>
            <a:ext cx="1248936" cy="5129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dirty="0"/>
              <a:t>Input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6BE42E-7870-5D53-E850-A7E711C54A36}"/>
              </a:ext>
            </a:extLst>
          </p:cNvPr>
          <p:cNvSpPr/>
          <p:nvPr/>
        </p:nvSpPr>
        <p:spPr>
          <a:xfrm>
            <a:off x="769124" y="2894671"/>
            <a:ext cx="1940312" cy="5129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convert text </a:t>
            </a:r>
            <a:r>
              <a:rPr lang="en-US" sz="1400" dirty="0">
                <a:sym typeface="Wingdings" pitchFamily="2" charset="2"/>
              </a:rPr>
              <a:t> quality</a:t>
            </a:r>
            <a:endParaRPr lang="en-TH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1486F2-975E-57E7-0FB5-D28583EAC2A3}"/>
              </a:ext>
            </a:extLst>
          </p:cNvPr>
          <p:cNvSpPr/>
          <p:nvPr/>
        </p:nvSpPr>
        <p:spPr>
          <a:xfrm>
            <a:off x="1114812" y="1928826"/>
            <a:ext cx="1248936" cy="5129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dirty="0"/>
              <a:t>Read Length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6E021-1840-3E32-49A2-D45F361A3BAF}"/>
              </a:ext>
            </a:extLst>
          </p:cNvPr>
          <p:cNvSpPr/>
          <p:nvPr/>
        </p:nvSpPr>
        <p:spPr>
          <a:xfrm>
            <a:off x="836031" y="3800449"/>
            <a:ext cx="1940312" cy="5129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ym typeface="Wingdings" pitchFamily="2" charset="2"/>
              </a:rPr>
              <a:t>AVG. quality</a:t>
            </a:r>
            <a:endParaRPr lang="en-TH" sz="1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72087F-8AB3-3099-AB5E-D8DF13CC58AD}"/>
              </a:ext>
            </a:extLst>
          </p:cNvPr>
          <p:cNvSpPr/>
          <p:nvPr/>
        </p:nvSpPr>
        <p:spPr>
          <a:xfrm>
            <a:off x="769124" y="4706227"/>
            <a:ext cx="1940312" cy="5129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filter</a:t>
            </a:r>
            <a:endParaRPr lang="en-TH" sz="1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FCD19B-E3E5-4226-DE0A-10167DDE05D2}"/>
              </a:ext>
            </a:extLst>
          </p:cNvPr>
          <p:cNvSpPr/>
          <p:nvPr/>
        </p:nvSpPr>
        <p:spPr>
          <a:xfrm>
            <a:off x="284046" y="5612005"/>
            <a:ext cx="1451513" cy="5129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Report (HTML)</a:t>
            </a:r>
            <a:endParaRPr lang="en-TH" sz="14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7964E9-5895-D575-3D38-30791F860620}"/>
              </a:ext>
            </a:extLst>
          </p:cNvPr>
          <p:cNvCxnSpPr>
            <a:stCxn id="5" idx="2"/>
            <a:endCxn id="14" idx="0"/>
          </p:cNvCxnSpPr>
          <p:nvPr/>
        </p:nvCxnSpPr>
        <p:spPr>
          <a:xfrm>
            <a:off x="1739280" y="1476091"/>
            <a:ext cx="0" cy="452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09A7345-56EE-1FCD-07C1-6685DE17B5E2}"/>
              </a:ext>
            </a:extLst>
          </p:cNvPr>
          <p:cNvCxnSpPr/>
          <p:nvPr/>
        </p:nvCxnSpPr>
        <p:spPr>
          <a:xfrm>
            <a:off x="1739280" y="2441936"/>
            <a:ext cx="0" cy="452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DD86B21-6AD7-5142-2C45-E543368A9CB6}"/>
              </a:ext>
            </a:extLst>
          </p:cNvPr>
          <p:cNvCxnSpPr>
            <a:cxnSpLocks/>
          </p:cNvCxnSpPr>
          <p:nvPr/>
        </p:nvCxnSpPr>
        <p:spPr>
          <a:xfrm>
            <a:off x="1735563" y="3407627"/>
            <a:ext cx="0" cy="392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E007F33-1F4C-CAB0-4499-640D8B493BE5}"/>
              </a:ext>
            </a:extLst>
          </p:cNvPr>
          <p:cNvCxnSpPr>
            <a:cxnSpLocks/>
          </p:cNvCxnSpPr>
          <p:nvPr/>
        </p:nvCxnSpPr>
        <p:spPr>
          <a:xfrm>
            <a:off x="1750431" y="4313405"/>
            <a:ext cx="0" cy="392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D21D56B-32FD-79DD-F31A-27026A0C7B39}"/>
              </a:ext>
            </a:extLst>
          </p:cNvPr>
          <p:cNvCxnSpPr>
            <a:cxnSpLocks/>
            <a:endCxn id="17" idx="0"/>
          </p:cNvCxnSpPr>
          <p:nvPr/>
        </p:nvCxnSpPr>
        <p:spPr>
          <a:xfrm flipH="1">
            <a:off x="1009803" y="5219183"/>
            <a:ext cx="740628" cy="392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96E8007-DFCF-A51A-F407-215320FDC37D}"/>
              </a:ext>
            </a:extLst>
          </p:cNvPr>
          <p:cNvCxnSpPr>
            <a:cxnSpLocks/>
            <a:stCxn id="16" idx="2"/>
            <a:endCxn id="27" idx="0"/>
          </p:cNvCxnSpPr>
          <p:nvPr/>
        </p:nvCxnSpPr>
        <p:spPr>
          <a:xfrm>
            <a:off x="1739280" y="5219183"/>
            <a:ext cx="977123" cy="392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64EC461D-458A-68DE-DABC-5DC432037A1C}"/>
              </a:ext>
            </a:extLst>
          </p:cNvPr>
          <p:cNvSpPr/>
          <p:nvPr/>
        </p:nvSpPr>
        <p:spPr>
          <a:xfrm>
            <a:off x="1976238" y="5612005"/>
            <a:ext cx="1480330" cy="5129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Output File</a:t>
            </a:r>
            <a:endParaRPr lang="en-TH" sz="1400" dirty="0"/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FE328C75-FBAF-0E3D-B106-705F6D5A5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2782" y="980500"/>
            <a:ext cx="3797609" cy="4916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>
                <a:solidFill>
                  <a:srgbClr val="0070C0"/>
                </a:solidFill>
                <a:effectLst/>
                <a:latin typeface="BrowalliaNew"/>
              </a:rPr>
              <a:t>How many features does your Python program have?</a:t>
            </a:r>
          </a:p>
          <a:p>
            <a:r>
              <a:rPr lang="en-US" sz="1600" dirty="0">
                <a:latin typeface="BrowalliaNew"/>
              </a:rPr>
              <a:t>Filtered</a:t>
            </a:r>
          </a:p>
          <a:p>
            <a:r>
              <a:rPr lang="en-US" sz="1600" dirty="0">
                <a:latin typeface="BrowalliaNew"/>
              </a:rPr>
              <a:t>Summary text file</a:t>
            </a:r>
          </a:p>
          <a:p>
            <a:pPr marL="0" indent="0">
              <a:buNone/>
            </a:pPr>
            <a:br>
              <a:rPr lang="en-US" sz="1600" dirty="0">
                <a:effectLst/>
                <a:latin typeface="BrowalliaNew"/>
              </a:rPr>
            </a:br>
            <a:r>
              <a:rPr lang="en-US" sz="1600" b="1" dirty="0">
                <a:solidFill>
                  <a:srgbClr val="0070C0"/>
                </a:solidFill>
                <a:effectLst/>
                <a:latin typeface="BrowalliaNew"/>
              </a:rPr>
              <a:t>Which Python package will you be including and why?</a:t>
            </a:r>
          </a:p>
          <a:p>
            <a:r>
              <a:rPr lang="en-US" sz="1600" dirty="0">
                <a:effectLst/>
                <a:latin typeface="BrowalliaNew"/>
              </a:rPr>
              <a:t>Pandas</a:t>
            </a:r>
          </a:p>
          <a:p>
            <a:r>
              <a:rPr lang="en-US" sz="1600" dirty="0">
                <a:latin typeface="BrowalliaNew"/>
              </a:rPr>
              <a:t>NumPy</a:t>
            </a:r>
          </a:p>
          <a:p>
            <a:r>
              <a:rPr lang="en-US" sz="1600" dirty="0" err="1">
                <a:latin typeface="BrowalliaNew"/>
              </a:rPr>
              <a:t>PyPlot</a:t>
            </a:r>
            <a:endParaRPr lang="th-TH" sz="1600" dirty="0">
              <a:latin typeface="BrowalliaNew"/>
            </a:endParaRPr>
          </a:p>
          <a:p>
            <a:r>
              <a:rPr lang="en-US" sz="1600" dirty="0" err="1">
                <a:latin typeface="BrowalliaNew"/>
              </a:rPr>
              <a:t>Ploty</a:t>
            </a:r>
            <a:endParaRPr lang="en-US" sz="1600" dirty="0">
              <a:latin typeface="BrowalliaNew"/>
            </a:endParaRPr>
          </a:p>
          <a:p>
            <a:r>
              <a:rPr lang="en-US" sz="1600" dirty="0">
                <a:latin typeface="BrowalliaNew"/>
              </a:rPr>
              <a:t>Collections</a:t>
            </a:r>
          </a:p>
          <a:p>
            <a:r>
              <a:rPr lang="en-US" sz="1600" dirty="0" err="1">
                <a:latin typeface="BrowalliaNew"/>
              </a:rPr>
              <a:t>Biopython</a:t>
            </a:r>
            <a:endParaRPr lang="en-US" sz="1600" dirty="0">
              <a:latin typeface="BrowalliaNew"/>
            </a:endParaRP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79B1F6C5-366D-8DA8-C52C-E8FA0CC818C3}"/>
              </a:ext>
            </a:extLst>
          </p:cNvPr>
          <p:cNvSpPr txBox="1">
            <a:spLocks/>
          </p:cNvSpPr>
          <p:nvPr/>
        </p:nvSpPr>
        <p:spPr>
          <a:xfrm>
            <a:off x="7607300" y="970562"/>
            <a:ext cx="4300654" cy="4916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070C0"/>
                </a:solidFill>
                <a:latin typeface="BrowalliaNew"/>
              </a:rPr>
              <a:t>How to communicate with and troubleshoot among team members 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BrowalliaNew"/>
              </a:rPr>
              <a:t>Once a week – Sat 9.00-10-30am</a:t>
            </a:r>
          </a:p>
          <a:p>
            <a:endParaRPr lang="en-US" sz="1600" dirty="0">
              <a:latin typeface="BrowalliaNew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0070C0"/>
                </a:solidFill>
                <a:effectLst/>
                <a:latin typeface="BrowalliaNew"/>
              </a:rPr>
              <a:t>Each team member's tasks and workload.</a:t>
            </a:r>
            <a:endParaRPr lang="en-US" sz="1600" b="1" dirty="0">
              <a:solidFill>
                <a:srgbClr val="0070C0"/>
              </a:solidFill>
              <a:latin typeface="BrowalliaNew"/>
            </a:endParaRPr>
          </a:p>
          <a:p>
            <a:r>
              <a:rPr lang="en-US" sz="1600" dirty="0">
                <a:latin typeface="BrowalliaNew"/>
              </a:rPr>
              <a:t>Week 1-2 (Kim, Tone) - GitHub setting, convert ASCII </a:t>
            </a:r>
            <a:r>
              <a:rPr lang="en-US" sz="1600" dirty="0">
                <a:latin typeface="BrowalliaNew"/>
                <a:sym typeface="Wingdings" pitchFamily="2" charset="2"/>
              </a:rPr>
              <a:t></a:t>
            </a:r>
            <a:r>
              <a:rPr lang="en-US" sz="1600" dirty="0">
                <a:latin typeface="BrowalliaNew"/>
              </a:rPr>
              <a:t> </a:t>
            </a:r>
            <a:r>
              <a:rPr lang="en-US" sz="1600" dirty="0" err="1">
                <a:latin typeface="BrowalliaNew"/>
              </a:rPr>
              <a:t>Qscore</a:t>
            </a:r>
            <a:r>
              <a:rPr lang="en-US" sz="1600" dirty="0">
                <a:latin typeface="BrowalliaNew"/>
              </a:rPr>
              <a:t> (</a:t>
            </a:r>
            <a:r>
              <a:rPr lang="en-US" sz="1600" dirty="0" err="1">
                <a:latin typeface="BrowalliaNew"/>
              </a:rPr>
              <a:t>dict</a:t>
            </a:r>
            <a:r>
              <a:rPr lang="en-US" sz="1600" dirty="0">
                <a:latin typeface="BrowalliaNew"/>
              </a:rPr>
              <a:t>, etc.) (Nov28, 2022) and </a:t>
            </a:r>
            <a:r>
              <a:rPr lang="en-US" sz="1600" dirty="0" err="1">
                <a:latin typeface="BrowalliaNew"/>
              </a:rPr>
              <a:t>Qscore</a:t>
            </a:r>
            <a:r>
              <a:rPr lang="en-US" sz="1600" dirty="0">
                <a:latin typeface="BrowalliaNew"/>
              </a:rPr>
              <a:t> </a:t>
            </a:r>
            <a:r>
              <a:rPr lang="en-US" sz="1600" dirty="0">
                <a:latin typeface="BrowalliaNew"/>
                <a:sym typeface="Wingdings" pitchFamily="2" charset="2"/>
              </a:rPr>
              <a:t></a:t>
            </a:r>
            <a:r>
              <a:rPr lang="en-US" sz="1600" dirty="0">
                <a:latin typeface="BrowalliaNew"/>
              </a:rPr>
              <a:t> PHRED score (Dec5, 2022)</a:t>
            </a:r>
          </a:p>
          <a:p>
            <a:r>
              <a:rPr lang="en-US" sz="1600" dirty="0">
                <a:latin typeface="BrowalliaNew"/>
              </a:rPr>
              <a:t>Week 1-2 (Champ) – Filter by … length, min-max quality score (Dec12, 2022)</a:t>
            </a:r>
          </a:p>
          <a:p>
            <a:r>
              <a:rPr lang="en-US" sz="1600" dirty="0">
                <a:latin typeface="BrowalliaNew"/>
              </a:rPr>
              <a:t>Week 1-2 (Trey) – Visualization – Graph (Dec19, 2022)</a:t>
            </a:r>
          </a:p>
          <a:p>
            <a:r>
              <a:rPr lang="en-US" sz="1600" dirty="0">
                <a:latin typeface="BrowalliaNew"/>
              </a:rPr>
              <a:t>Week 3-4  – (All) GitHub upload (Dec26, 2022)</a:t>
            </a:r>
          </a:p>
          <a:p>
            <a:r>
              <a:rPr lang="en-US" sz="1600" dirty="0">
                <a:latin typeface="BrowalliaNew"/>
              </a:rPr>
              <a:t>Week 4 – (All) Full test</a:t>
            </a:r>
          </a:p>
          <a:p>
            <a:r>
              <a:rPr lang="en-US" sz="1600" dirty="0">
                <a:latin typeface="BrowalliaNew"/>
                <a:sym typeface="Wingdings" pitchFamily="2" charset="2"/>
              </a:rPr>
              <a:t>Week 5 - Presentation</a:t>
            </a:r>
            <a:endParaRPr lang="en-TH" sz="1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1ABB838-1106-2DC1-A191-3614D66B5BE9}"/>
              </a:ext>
            </a:extLst>
          </p:cNvPr>
          <p:cNvSpPr txBox="1"/>
          <p:nvPr/>
        </p:nvSpPr>
        <p:spPr>
          <a:xfrm>
            <a:off x="5988204" y="282845"/>
            <a:ext cx="2827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2400" b="1" dirty="0"/>
              <a:t>Proposal</a:t>
            </a:r>
          </a:p>
        </p:txBody>
      </p:sp>
    </p:spTree>
    <p:extLst>
      <p:ext uri="{BB962C8B-B14F-4D97-AF65-F5344CB8AC3E}">
        <p14:creationId xmlns:p14="http://schemas.microsoft.com/office/powerpoint/2010/main" val="3754674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59FD0C-07CD-371F-6821-35F94D1272E3}"/>
              </a:ext>
            </a:extLst>
          </p:cNvPr>
          <p:cNvSpPr txBox="1"/>
          <p:nvPr/>
        </p:nvSpPr>
        <p:spPr>
          <a:xfrm>
            <a:off x="596900" y="431800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 11th Dec 2022</a:t>
            </a:r>
            <a:endParaRPr lang="en-T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C596CD-379D-FB17-6B64-D8AFFB45FE78}"/>
              </a:ext>
            </a:extLst>
          </p:cNvPr>
          <p:cNvSpPr txBox="1"/>
          <p:nvPr/>
        </p:nvSpPr>
        <p:spPr>
          <a:xfrm>
            <a:off x="736600" y="990600"/>
            <a:ext cx="10312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dirty="0"/>
              <a:t>What </a:t>
            </a:r>
            <a:r>
              <a:rPr lang="en-US" dirty="0"/>
              <a:t>have we</a:t>
            </a:r>
            <a:r>
              <a:rPr lang="en-TH" dirty="0"/>
              <a:t> done ?</a:t>
            </a:r>
          </a:p>
          <a:p>
            <a:pPr marL="285750" indent="-285750">
              <a:buFontTx/>
              <a:buChar char="-"/>
            </a:pPr>
            <a:r>
              <a:rPr lang="en-TH" dirty="0"/>
              <a:t>Github </a:t>
            </a:r>
            <a:r>
              <a:rPr lang="en-US" b="0" i="0" u="none" strike="noStrike" dirty="0">
                <a:solidFill>
                  <a:srgbClr val="4183C4"/>
                </a:solidFill>
                <a:effectLst/>
                <a:latin typeface="Helvetica Neue" panose="02000503000000020004" pitchFamily="2" charset="0"/>
                <a:hlinkClick r:id="rId2"/>
              </a:rPr>
              <a:t>https://github.com/DanudejC/SIRE504_Project</a:t>
            </a:r>
            <a:endParaRPr lang="en-US" b="0" i="0" u="none" strike="noStrike" dirty="0">
              <a:solidFill>
                <a:srgbClr val="4183C4"/>
              </a:solidFill>
              <a:effectLst/>
              <a:latin typeface="Helvetica Neue" panose="0200050300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4183C4"/>
                </a:solidFill>
                <a:latin typeface="Helvetica Neue" panose="02000503000000020004" pitchFamily="2" charset="0"/>
              </a:rPr>
              <a:t>Code from everyone – almost ready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4183C4"/>
                </a:solidFill>
                <a:latin typeface="Helvetica Neue" panose="02000503000000020004" pitchFamily="2" charset="0"/>
              </a:rPr>
              <a:t>Read .</a:t>
            </a:r>
            <a:r>
              <a:rPr lang="en-US" dirty="0" err="1">
                <a:solidFill>
                  <a:srgbClr val="4183C4"/>
                </a:solidFill>
                <a:latin typeface="Helvetica Neue" panose="02000503000000020004" pitchFamily="2" charset="0"/>
              </a:rPr>
              <a:t>gz</a:t>
            </a:r>
            <a:endParaRPr lang="en-US" dirty="0">
              <a:solidFill>
                <a:srgbClr val="4183C4"/>
              </a:solidFill>
              <a:latin typeface="Helvetica Neue" panose="02000503000000020004" pitchFamily="2" charset="0"/>
            </a:endParaRP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4183C4"/>
                </a:solidFill>
                <a:latin typeface="Helvetica Neue" panose="02000503000000020004" pitchFamily="2" charset="0"/>
              </a:rPr>
              <a:t>Read length, convert ASCII to Q-score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4183C4"/>
                </a:solidFill>
                <a:latin typeface="Helvetica Neue" panose="02000503000000020004" pitchFamily="2" charset="0"/>
              </a:rPr>
              <a:t>Filter = min, max, mean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85C426-A152-6B6A-2AA5-EAD9B9D4C18F}"/>
              </a:ext>
            </a:extLst>
          </p:cNvPr>
          <p:cNvSpPr txBox="1"/>
          <p:nvPr/>
        </p:nvSpPr>
        <p:spPr>
          <a:xfrm>
            <a:off x="736600" y="2948805"/>
            <a:ext cx="1031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dirty="0"/>
              <a:t>What next ?</a:t>
            </a:r>
          </a:p>
          <a:p>
            <a:pPr marL="285750" indent="-285750">
              <a:buFontTx/>
              <a:buChar char="-"/>
            </a:pPr>
            <a:r>
              <a:rPr lang="th-TH" dirty="0"/>
              <a:t>เอา </a:t>
            </a:r>
            <a:r>
              <a:rPr lang="en-TH" dirty="0"/>
              <a:t>code </a:t>
            </a:r>
            <a:r>
              <a:rPr lang="th-TH" dirty="0"/>
              <a:t>มาต่อกัน</a:t>
            </a:r>
          </a:p>
          <a:p>
            <a:pPr marL="285750" indent="-285750">
              <a:buFontTx/>
              <a:buChar char="-"/>
            </a:pPr>
            <a:r>
              <a:rPr lang="th-TH" dirty="0"/>
              <a:t>ทำ </a:t>
            </a:r>
            <a:r>
              <a:rPr lang="en-US" dirty="0"/>
              <a:t>visual </a:t>
            </a:r>
            <a:r>
              <a:rPr lang="th-TH" dirty="0"/>
              <a:t>เพื่อดู </a:t>
            </a:r>
            <a:r>
              <a:rPr lang="en-US" dirty="0"/>
              <a:t>raw data, length, min, max, mean</a:t>
            </a:r>
            <a:endParaRPr lang="th-TH" dirty="0"/>
          </a:p>
          <a:p>
            <a:pPr marL="285750" indent="-285750">
              <a:buFontTx/>
              <a:buChar char="-"/>
            </a:pPr>
            <a:endParaRPr lang="en-TH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B0FD104-24BC-0334-8D09-59D4BFF4BD25}"/>
              </a:ext>
            </a:extLst>
          </p:cNvPr>
          <p:cNvGrpSpPr/>
          <p:nvPr/>
        </p:nvGrpSpPr>
        <p:grpSpPr>
          <a:xfrm>
            <a:off x="5384798" y="4508500"/>
            <a:ext cx="3956049" cy="2260600"/>
            <a:chOff x="5384798" y="4508500"/>
            <a:chExt cx="3956049" cy="22606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C487DDD-ACFE-7CEF-B682-16426C2F197E}"/>
                </a:ext>
              </a:extLst>
            </p:cNvPr>
            <p:cNvCxnSpPr/>
            <p:nvPr/>
          </p:nvCxnSpPr>
          <p:spPr>
            <a:xfrm>
              <a:off x="5867399" y="4508500"/>
              <a:ext cx="0" cy="19177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195A957-C35F-D227-441A-88AA7FD5C2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67399" y="6426200"/>
              <a:ext cx="32385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4CB3FA5-ED41-634B-73C2-BD4D38299E6C}"/>
                </a:ext>
              </a:extLst>
            </p:cNvPr>
            <p:cNvSpPr txBox="1"/>
            <p:nvPr/>
          </p:nvSpPr>
          <p:spPr>
            <a:xfrm rot="16200000">
              <a:off x="5067298" y="5143500"/>
              <a:ext cx="100330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</a:t>
              </a:r>
              <a:r>
                <a:rPr lang="en-TH" dirty="0"/>
                <a:t>ead no.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6F15612-9051-F4A7-9B79-20D1DB9E7F22}"/>
                </a:ext>
              </a:extLst>
            </p:cNvPr>
            <p:cNvSpPr txBox="1"/>
            <p:nvPr/>
          </p:nvSpPr>
          <p:spPr>
            <a:xfrm>
              <a:off x="6984999" y="6400800"/>
              <a:ext cx="100330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length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5DAEC2-452B-26DE-B32D-98DBD10D3D4B}"/>
                </a:ext>
              </a:extLst>
            </p:cNvPr>
            <p:cNvSpPr txBox="1"/>
            <p:nvPr/>
          </p:nvSpPr>
          <p:spPr>
            <a:xfrm>
              <a:off x="7486649" y="4652655"/>
              <a:ext cx="1854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Length = (input)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87078DA-D291-2D6B-8F96-18A65F1F8222}"/>
                </a:ext>
              </a:extLst>
            </p:cNvPr>
            <p:cNvCxnSpPr/>
            <p:nvPr/>
          </p:nvCxnSpPr>
          <p:spPr>
            <a:xfrm>
              <a:off x="6578596" y="6190734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B834F993-4103-A5FB-F27A-9368CE7A80F0}"/>
                </a:ext>
              </a:extLst>
            </p:cNvPr>
            <p:cNvCxnSpPr/>
            <p:nvPr/>
          </p:nvCxnSpPr>
          <p:spPr>
            <a:xfrm>
              <a:off x="8610596" y="6190734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80D7E3-95EF-BCD0-3A22-4B03E6DD0149}"/>
                </a:ext>
              </a:extLst>
            </p:cNvPr>
            <p:cNvSpPr txBox="1"/>
            <p:nvPr/>
          </p:nvSpPr>
          <p:spPr>
            <a:xfrm>
              <a:off x="6299197" y="5824489"/>
              <a:ext cx="5587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min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731C112-22E8-5162-758F-FAA04243D589}"/>
                </a:ext>
              </a:extLst>
            </p:cNvPr>
            <p:cNvSpPr txBox="1"/>
            <p:nvPr/>
          </p:nvSpPr>
          <p:spPr>
            <a:xfrm>
              <a:off x="8331196" y="5873235"/>
              <a:ext cx="660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max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53972F8-A5AE-A9A9-2606-DD4698F04B09}"/>
                </a:ext>
              </a:extLst>
            </p:cNvPr>
            <p:cNvSpPr txBox="1"/>
            <p:nvPr/>
          </p:nvSpPr>
          <p:spPr>
            <a:xfrm>
              <a:off x="7238997" y="5834102"/>
              <a:ext cx="660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avg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DA55E7C-C10F-5360-B8D0-563BE8D17ABE}"/>
                </a:ext>
              </a:extLst>
            </p:cNvPr>
            <p:cNvCxnSpPr/>
            <p:nvPr/>
          </p:nvCxnSpPr>
          <p:spPr>
            <a:xfrm>
              <a:off x="7486649" y="6153667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C78CDFB-1BF2-5B0E-4037-66347AD5CA4B}"/>
              </a:ext>
            </a:extLst>
          </p:cNvPr>
          <p:cNvGrpSpPr/>
          <p:nvPr/>
        </p:nvGrpSpPr>
        <p:grpSpPr>
          <a:xfrm>
            <a:off x="1073153" y="4533900"/>
            <a:ext cx="3676647" cy="2260600"/>
            <a:chOff x="1073153" y="4533900"/>
            <a:chExt cx="3676647" cy="22606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ED1103A-359F-3C94-57B9-01D18387FB7D}"/>
                </a:ext>
              </a:extLst>
            </p:cNvPr>
            <p:cNvCxnSpPr/>
            <p:nvPr/>
          </p:nvCxnSpPr>
          <p:spPr>
            <a:xfrm>
              <a:off x="1511300" y="4533900"/>
              <a:ext cx="0" cy="19177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8C308F0-80BB-3C01-3BBE-F56B1278D2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11300" y="6451600"/>
              <a:ext cx="32385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ABED3B9-1511-A614-CB98-C9E8898C0798}"/>
                </a:ext>
              </a:extLst>
            </p:cNvPr>
            <p:cNvSpPr txBox="1"/>
            <p:nvPr/>
          </p:nvSpPr>
          <p:spPr>
            <a:xfrm rot="16200000">
              <a:off x="755653" y="5117753"/>
              <a:ext cx="100330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</a:t>
              </a:r>
              <a:r>
                <a:rPr lang="en-TH" dirty="0"/>
                <a:t>ead no.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00DC875-7C74-EFE4-43A2-FB47F063A0E6}"/>
                </a:ext>
              </a:extLst>
            </p:cNvPr>
            <p:cNvSpPr txBox="1"/>
            <p:nvPr/>
          </p:nvSpPr>
          <p:spPr>
            <a:xfrm>
              <a:off x="2628900" y="6426200"/>
              <a:ext cx="100330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Q-SCore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FF5A9B3-C19D-33C3-CFFE-E52CC2F8DD1B}"/>
                </a:ext>
              </a:extLst>
            </p:cNvPr>
            <p:cNvSpPr txBox="1"/>
            <p:nvPr/>
          </p:nvSpPr>
          <p:spPr>
            <a:xfrm>
              <a:off x="2743202" y="4615587"/>
              <a:ext cx="1854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Q-score = (input)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B846A07-A491-735F-48AF-CDBD3D93DED4}"/>
                </a:ext>
              </a:extLst>
            </p:cNvPr>
            <p:cNvCxnSpPr/>
            <p:nvPr/>
          </p:nvCxnSpPr>
          <p:spPr>
            <a:xfrm>
              <a:off x="2184400" y="6223000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2B0297E7-F0EE-D944-1274-0400F22E6600}"/>
                </a:ext>
              </a:extLst>
            </p:cNvPr>
            <p:cNvCxnSpPr/>
            <p:nvPr/>
          </p:nvCxnSpPr>
          <p:spPr>
            <a:xfrm>
              <a:off x="4216400" y="6223000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8E9D83F-A911-FE3B-1980-E4BA1CAF3F53}"/>
                </a:ext>
              </a:extLst>
            </p:cNvPr>
            <p:cNvSpPr txBox="1"/>
            <p:nvPr/>
          </p:nvSpPr>
          <p:spPr>
            <a:xfrm>
              <a:off x="1905001" y="5856755"/>
              <a:ext cx="5587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min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F9EC90-AF3D-94FF-8729-CC5D4C78FB0D}"/>
                </a:ext>
              </a:extLst>
            </p:cNvPr>
            <p:cNvSpPr txBox="1"/>
            <p:nvPr/>
          </p:nvSpPr>
          <p:spPr>
            <a:xfrm>
              <a:off x="3937000" y="5905501"/>
              <a:ext cx="660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max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E3744D7-639B-7E29-7B6B-C3628E7B68AA}"/>
                </a:ext>
              </a:extLst>
            </p:cNvPr>
            <p:cNvSpPr txBox="1"/>
            <p:nvPr/>
          </p:nvSpPr>
          <p:spPr>
            <a:xfrm>
              <a:off x="2921004" y="5856755"/>
              <a:ext cx="660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avg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B1D16E0-FE11-12C5-F9D6-F4ACCF8246EC}"/>
                </a:ext>
              </a:extLst>
            </p:cNvPr>
            <p:cNvCxnSpPr/>
            <p:nvPr/>
          </p:nvCxnSpPr>
          <p:spPr>
            <a:xfrm>
              <a:off x="3168656" y="6176320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3" name="Picture 32" descr="Table&#10;&#10;Description automatically generated">
            <a:extLst>
              <a:ext uri="{FF2B5EF4-FFF2-40B4-BE49-F238E27FC236}">
                <a16:creationId xmlns:a16="http://schemas.microsoft.com/office/drawing/2014/main" id="{5970553D-2C77-FA5E-3D76-5564AFE0F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399" y="3214655"/>
            <a:ext cx="6226127" cy="106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849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0A19F-2C00-F9EA-E20D-5B51EE1E0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192404"/>
            <a:ext cx="4998720" cy="671195"/>
          </a:xfrm>
        </p:spPr>
        <p:txBody>
          <a:bodyPr>
            <a:normAutofit fontScale="90000"/>
          </a:bodyPr>
          <a:lstStyle/>
          <a:p>
            <a:r>
              <a:rPr lang="en-TH" dirty="0"/>
              <a:t>Update 29th Dec 2022</a:t>
            </a:r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66C2F1C-72A5-E9A7-8CF8-6B7A379DA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660" y="863599"/>
            <a:ext cx="9250680" cy="57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674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0A19F-2C00-F9EA-E20D-5B51EE1E0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192404"/>
            <a:ext cx="4998720" cy="671195"/>
          </a:xfrm>
        </p:spPr>
        <p:txBody>
          <a:bodyPr>
            <a:normAutofit fontScale="90000"/>
          </a:bodyPr>
          <a:lstStyle/>
          <a:p>
            <a:r>
              <a:rPr lang="en-TH" dirty="0"/>
              <a:t>Update 29th Dec 2022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11BB452-0A30-D652-8BFA-5F564E161D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88" t="11294" r="35490"/>
          <a:stretch/>
        </p:blipFill>
        <p:spPr>
          <a:xfrm>
            <a:off x="426720" y="192404"/>
            <a:ext cx="5280614" cy="6665596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4DA9003-EC2E-9C4E-09B5-10697D321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38518"/>
            <a:ext cx="5433040" cy="224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607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0A19F-2C00-F9EA-E20D-5B51EE1E0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192404"/>
            <a:ext cx="4998720" cy="671195"/>
          </a:xfrm>
        </p:spPr>
        <p:txBody>
          <a:bodyPr>
            <a:normAutofit fontScale="90000"/>
          </a:bodyPr>
          <a:lstStyle/>
          <a:p>
            <a:r>
              <a:rPr lang="en-TH" dirty="0"/>
              <a:t>Update 29th Dec 2022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072E36F-E2C1-6DC3-B412-57C348A2A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906" y="863599"/>
            <a:ext cx="9120188" cy="5700118"/>
          </a:xfrm>
          <a:prstGeom prst="rect">
            <a:avLst/>
          </a:prstGeom>
        </p:spPr>
      </p:pic>
      <p:sp>
        <p:nvSpPr>
          <p:cNvPr id="4" name="Left Arrow 3">
            <a:extLst>
              <a:ext uri="{FF2B5EF4-FFF2-40B4-BE49-F238E27FC236}">
                <a16:creationId xmlns:a16="http://schemas.microsoft.com/office/drawing/2014/main" id="{C5502331-8275-58DA-CD2B-794FE6EDFC10}"/>
              </a:ext>
            </a:extLst>
          </p:cNvPr>
          <p:cNvSpPr/>
          <p:nvPr/>
        </p:nvSpPr>
        <p:spPr>
          <a:xfrm>
            <a:off x="4777202" y="2871788"/>
            <a:ext cx="728663" cy="442912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8" name="Left Arrow 7">
            <a:extLst>
              <a:ext uri="{FF2B5EF4-FFF2-40B4-BE49-F238E27FC236}">
                <a16:creationId xmlns:a16="http://schemas.microsoft.com/office/drawing/2014/main" id="{FB548A84-3854-1373-694D-0ED01B39D5A3}"/>
              </a:ext>
            </a:extLst>
          </p:cNvPr>
          <p:cNvSpPr/>
          <p:nvPr/>
        </p:nvSpPr>
        <p:spPr>
          <a:xfrm>
            <a:off x="4564855" y="5443814"/>
            <a:ext cx="728663" cy="442912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1148545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0A19F-2C00-F9EA-E20D-5B51EE1E0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192404"/>
            <a:ext cx="4998720" cy="671195"/>
          </a:xfrm>
        </p:spPr>
        <p:txBody>
          <a:bodyPr>
            <a:normAutofit fontScale="90000"/>
          </a:bodyPr>
          <a:lstStyle/>
          <a:p>
            <a:r>
              <a:rPr lang="en-TH" dirty="0"/>
              <a:t>Update 29th Dec 2022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F0FA15E4-6A93-778E-4879-5B7F3B81B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39" y="863599"/>
            <a:ext cx="6294664" cy="545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598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0A19F-2C00-F9EA-E20D-5B51EE1E0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192404"/>
            <a:ext cx="4998720" cy="671195"/>
          </a:xfrm>
        </p:spPr>
        <p:txBody>
          <a:bodyPr>
            <a:normAutofit fontScale="90000"/>
          </a:bodyPr>
          <a:lstStyle/>
          <a:p>
            <a:r>
              <a:rPr lang="en-TH" dirty="0"/>
              <a:t>Update 29th Dec 2022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69E6FD-163E-122C-D0D6-CA73130F4727}"/>
              </a:ext>
            </a:extLst>
          </p:cNvPr>
          <p:cNvSpPr txBox="1"/>
          <p:nvPr/>
        </p:nvSpPr>
        <p:spPr>
          <a:xfrm>
            <a:off x="515592" y="313762"/>
            <a:ext cx="62140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800" b="1" dirty="0"/>
              <a:t>To do next:</a:t>
            </a:r>
          </a:p>
          <a:p>
            <a:r>
              <a:rPr lang="en-TH" sz="2800" dirty="0"/>
              <a:t>Complete code by connect the filter part.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D33D8C-D414-A15A-3E41-0C46E7255B90}"/>
              </a:ext>
            </a:extLst>
          </p:cNvPr>
          <p:cNvGrpSpPr/>
          <p:nvPr/>
        </p:nvGrpSpPr>
        <p:grpSpPr>
          <a:xfrm>
            <a:off x="6361320" y="3633834"/>
            <a:ext cx="5035526" cy="2857489"/>
            <a:chOff x="5384798" y="4508500"/>
            <a:chExt cx="3956049" cy="226060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2BC3584F-C7A1-948F-E0B2-FEC2D9BF7936}"/>
                </a:ext>
              </a:extLst>
            </p:cNvPr>
            <p:cNvCxnSpPr/>
            <p:nvPr/>
          </p:nvCxnSpPr>
          <p:spPr>
            <a:xfrm>
              <a:off x="5867399" y="4508500"/>
              <a:ext cx="0" cy="19177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C74B90E-939B-4288-D133-DAAD49DE4B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67399" y="6426200"/>
              <a:ext cx="32385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F37525B-EB61-7E72-F331-D55CFD47842D}"/>
                </a:ext>
              </a:extLst>
            </p:cNvPr>
            <p:cNvSpPr txBox="1"/>
            <p:nvPr/>
          </p:nvSpPr>
          <p:spPr>
            <a:xfrm rot="16200000">
              <a:off x="5067298" y="5143500"/>
              <a:ext cx="100330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</a:t>
              </a:r>
              <a:r>
                <a:rPr lang="en-TH" dirty="0"/>
                <a:t>ead no.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B78731-4F5B-8202-4BEC-FC1C0D225F61}"/>
                </a:ext>
              </a:extLst>
            </p:cNvPr>
            <p:cNvSpPr txBox="1"/>
            <p:nvPr/>
          </p:nvSpPr>
          <p:spPr>
            <a:xfrm>
              <a:off x="6984999" y="6400800"/>
              <a:ext cx="100330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length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3EE59FA-B5D6-250E-242C-20B001A3E428}"/>
                </a:ext>
              </a:extLst>
            </p:cNvPr>
            <p:cNvSpPr txBox="1"/>
            <p:nvPr/>
          </p:nvSpPr>
          <p:spPr>
            <a:xfrm>
              <a:off x="7486649" y="4652655"/>
              <a:ext cx="1854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Length = (input)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99D5974-7A66-DB6D-05A3-43C30192CA7F}"/>
                </a:ext>
              </a:extLst>
            </p:cNvPr>
            <p:cNvCxnSpPr/>
            <p:nvPr/>
          </p:nvCxnSpPr>
          <p:spPr>
            <a:xfrm>
              <a:off x="6578596" y="6190734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7D776FF-1AE8-9AE2-75EE-E3FF37019561}"/>
                </a:ext>
              </a:extLst>
            </p:cNvPr>
            <p:cNvCxnSpPr/>
            <p:nvPr/>
          </p:nvCxnSpPr>
          <p:spPr>
            <a:xfrm>
              <a:off x="8610596" y="6190734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8A9D9ED-F040-C029-EF10-C9A2D6AF59EE}"/>
                </a:ext>
              </a:extLst>
            </p:cNvPr>
            <p:cNvSpPr txBox="1"/>
            <p:nvPr/>
          </p:nvSpPr>
          <p:spPr>
            <a:xfrm>
              <a:off x="6299197" y="5824489"/>
              <a:ext cx="5587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min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3DF1D23-330D-BEF5-78CA-23C9B30C7082}"/>
                </a:ext>
              </a:extLst>
            </p:cNvPr>
            <p:cNvSpPr txBox="1"/>
            <p:nvPr/>
          </p:nvSpPr>
          <p:spPr>
            <a:xfrm>
              <a:off x="8331196" y="5873235"/>
              <a:ext cx="660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max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E83386E-B8B3-073B-184D-658515FB2F92}"/>
                </a:ext>
              </a:extLst>
            </p:cNvPr>
            <p:cNvSpPr txBox="1"/>
            <p:nvPr/>
          </p:nvSpPr>
          <p:spPr>
            <a:xfrm>
              <a:off x="7238997" y="5834102"/>
              <a:ext cx="660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avg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34DF8B0-C6BD-0214-20A2-D4EFA07E2FD7}"/>
                </a:ext>
              </a:extLst>
            </p:cNvPr>
            <p:cNvCxnSpPr/>
            <p:nvPr/>
          </p:nvCxnSpPr>
          <p:spPr>
            <a:xfrm>
              <a:off x="7486649" y="6153667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B983230-6506-15F8-CF81-A072A0FAFC9B}"/>
              </a:ext>
            </a:extLst>
          </p:cNvPr>
          <p:cNvGrpSpPr/>
          <p:nvPr/>
        </p:nvGrpSpPr>
        <p:grpSpPr>
          <a:xfrm>
            <a:off x="795147" y="3633834"/>
            <a:ext cx="4481702" cy="2848136"/>
            <a:chOff x="1073153" y="4533900"/>
            <a:chExt cx="3676647" cy="22606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55CB4DC-5F46-344B-D9CA-E044AC0C112A}"/>
                </a:ext>
              </a:extLst>
            </p:cNvPr>
            <p:cNvCxnSpPr/>
            <p:nvPr/>
          </p:nvCxnSpPr>
          <p:spPr>
            <a:xfrm>
              <a:off x="1511300" y="4533900"/>
              <a:ext cx="0" cy="19177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E3BF9E7-1044-B968-91D6-52BB819AFD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11300" y="6451600"/>
              <a:ext cx="32385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FAF955F-A457-0AA7-2EC4-B8438ED2926F}"/>
                </a:ext>
              </a:extLst>
            </p:cNvPr>
            <p:cNvSpPr txBox="1"/>
            <p:nvPr/>
          </p:nvSpPr>
          <p:spPr>
            <a:xfrm rot="16200000">
              <a:off x="755653" y="5117753"/>
              <a:ext cx="100330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</a:t>
              </a:r>
              <a:r>
                <a:rPr lang="en-TH" dirty="0"/>
                <a:t>ead no.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A434A38-98A5-B60C-E98A-E99B6037DCB8}"/>
                </a:ext>
              </a:extLst>
            </p:cNvPr>
            <p:cNvSpPr txBox="1"/>
            <p:nvPr/>
          </p:nvSpPr>
          <p:spPr>
            <a:xfrm>
              <a:off x="2628900" y="6426200"/>
              <a:ext cx="100330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Q-SCore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C22E7CD-F764-C94C-5E0B-9AC4A1F7C1A5}"/>
                </a:ext>
              </a:extLst>
            </p:cNvPr>
            <p:cNvSpPr txBox="1"/>
            <p:nvPr/>
          </p:nvSpPr>
          <p:spPr>
            <a:xfrm>
              <a:off x="2743202" y="4615587"/>
              <a:ext cx="1854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Q-score = (input)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EDB2D52-F3A4-AD96-A65F-9E942740E883}"/>
                </a:ext>
              </a:extLst>
            </p:cNvPr>
            <p:cNvCxnSpPr/>
            <p:nvPr/>
          </p:nvCxnSpPr>
          <p:spPr>
            <a:xfrm>
              <a:off x="2184400" y="6223000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E88F814-48EE-0878-9EE3-1FA7D3A2E850}"/>
                </a:ext>
              </a:extLst>
            </p:cNvPr>
            <p:cNvCxnSpPr/>
            <p:nvPr/>
          </p:nvCxnSpPr>
          <p:spPr>
            <a:xfrm>
              <a:off x="4216400" y="6223000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451DEF-767D-FED1-C61F-43C98DBB9966}"/>
                </a:ext>
              </a:extLst>
            </p:cNvPr>
            <p:cNvSpPr txBox="1"/>
            <p:nvPr/>
          </p:nvSpPr>
          <p:spPr>
            <a:xfrm>
              <a:off x="1905001" y="5856755"/>
              <a:ext cx="5587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min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E829BDA-A14F-36D0-0502-569F93671A36}"/>
                </a:ext>
              </a:extLst>
            </p:cNvPr>
            <p:cNvSpPr txBox="1"/>
            <p:nvPr/>
          </p:nvSpPr>
          <p:spPr>
            <a:xfrm>
              <a:off x="3937000" y="5905501"/>
              <a:ext cx="660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max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6A8F45E-C6F8-23AC-244C-26D3B82D17E5}"/>
                </a:ext>
              </a:extLst>
            </p:cNvPr>
            <p:cNvSpPr txBox="1"/>
            <p:nvPr/>
          </p:nvSpPr>
          <p:spPr>
            <a:xfrm>
              <a:off x="2921004" y="5856755"/>
              <a:ext cx="660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dirty="0"/>
                <a:t>avg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32B7241-FC47-CA86-E968-66103618E49D}"/>
                </a:ext>
              </a:extLst>
            </p:cNvPr>
            <p:cNvCxnSpPr/>
            <p:nvPr/>
          </p:nvCxnSpPr>
          <p:spPr>
            <a:xfrm>
              <a:off x="3168656" y="6176320"/>
              <a:ext cx="0" cy="2402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28" descr="Table&#10;&#10;Description automatically generated">
            <a:extLst>
              <a:ext uri="{FF2B5EF4-FFF2-40B4-BE49-F238E27FC236}">
                <a16:creationId xmlns:a16="http://schemas.microsoft.com/office/drawing/2014/main" id="{6B4F6C60-B6F2-B498-B212-08790F95E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592" y="1306476"/>
            <a:ext cx="11248553" cy="191769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3A6716A0-8204-35F3-D1B3-782074A64D0D}"/>
                  </a:ext>
                </a:extLst>
              </p14:cNvPr>
              <p14:cNvContentPartPr/>
              <p14:nvPr/>
            </p14:nvContentPartPr>
            <p14:xfrm>
              <a:off x="7777899" y="5231405"/>
              <a:ext cx="2998080" cy="85140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3A6716A0-8204-35F3-D1B3-782074A64D0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73579" y="5227085"/>
                <a:ext cx="3006720" cy="86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F87C858E-673A-B86E-1432-A27552EB7A4A}"/>
                  </a:ext>
                </a:extLst>
              </p14:cNvPr>
              <p14:cNvContentPartPr/>
              <p14:nvPr/>
            </p14:nvContentPartPr>
            <p14:xfrm>
              <a:off x="1831857" y="4602092"/>
              <a:ext cx="2998080" cy="1461421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F87C858E-673A-B86E-1432-A27552EB7A4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27537" y="4597770"/>
                <a:ext cx="3006720" cy="147006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7043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10007</TotalTime>
  <Words>585</Words>
  <Application>Microsoft Macintosh PowerPoint</Application>
  <PresentationFormat>Widescreen</PresentationFormat>
  <Paragraphs>114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BrowalliaNew</vt:lpstr>
      <vt:lpstr>Calibri</vt:lpstr>
      <vt:lpstr>Calibri Light</vt:lpstr>
      <vt:lpstr>Helvetica Neue</vt:lpstr>
      <vt:lpstr>Office Theme</vt:lpstr>
      <vt:lpstr>Python Project</vt:lpstr>
      <vt:lpstr>Overview</vt:lpstr>
      <vt:lpstr>PowerPoint Presentation</vt:lpstr>
      <vt:lpstr>PowerPoint Presentation</vt:lpstr>
      <vt:lpstr>Update 29th Dec 2022</vt:lpstr>
      <vt:lpstr>Update 29th Dec 2022</vt:lpstr>
      <vt:lpstr>Update 29th Dec 2022</vt:lpstr>
      <vt:lpstr>Update 29th Dec 2022</vt:lpstr>
      <vt:lpstr>Update 29th Dec 2022</vt:lpstr>
      <vt:lpstr>What our program (myseq) does </vt:lpstr>
      <vt:lpstr>Program package </vt:lpstr>
      <vt:lpstr>Program Workflow</vt:lpstr>
      <vt:lpstr>Program Outputs</vt:lpstr>
      <vt:lpstr>Program Workflow (in details)</vt:lpstr>
      <vt:lpstr>Coding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Project</dc:title>
  <dc:creator>Sarawut Saephoo</dc:creator>
  <cp:lastModifiedBy>Sarawut Saephoo</cp:lastModifiedBy>
  <cp:revision>27</cp:revision>
  <dcterms:created xsi:type="dcterms:W3CDTF">2022-11-26T02:37:01Z</dcterms:created>
  <dcterms:modified xsi:type="dcterms:W3CDTF">2023-01-11T02:18:27Z</dcterms:modified>
</cp:coreProperties>
</file>

<file path=docProps/thumbnail.jpeg>
</file>